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9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83" r:id="rId13"/>
    <p:sldId id="284" r:id="rId14"/>
    <p:sldId id="282" r:id="rId15"/>
    <p:sldId id="285" r:id="rId16"/>
    <p:sldId id="286" r:id="rId17"/>
    <p:sldId id="28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" id="{3374D542-6E3E-455F-9BFB-B45891911720}">
          <p14:sldIdLst>
            <p14:sldId id="256"/>
            <p14:sldId id="257"/>
          </p14:sldIdLst>
        </p14:section>
        <p14:section name="Using Remix 3D to Search for Models" id="{6844172C-9703-4DC7-908A-C23538616A3C}">
          <p14:sldIdLst>
            <p14:sldId id="258"/>
            <p14:sldId id="259"/>
          </p14:sldIdLst>
        </p14:section>
        <p14:section name="Insert a 3D Model from a File" id="{66737F24-1C36-4DF4-A00F-927A3F1468AC}">
          <p14:sldIdLst>
            <p14:sldId id="260"/>
          </p14:sldIdLst>
        </p14:section>
        <p14:section name="Position and Rotate Your 3D Model" id="{A08F0015-E7F5-4E26-BBAF-AEE4F9A16AD2}">
          <p14:sldIdLst>
            <p14:sldId id="261"/>
            <p14:sldId id="262"/>
          </p14:sldIdLst>
        </p14:section>
        <p14:section name="Animate Your 3D Model" id="{B62868DA-F525-4AC5-9E3E-39ECA0154BBD}">
          <p14:sldIdLst>
            <p14:sldId id="263"/>
            <p14:sldId id="283"/>
            <p14:sldId id="284"/>
          </p14:sldIdLst>
        </p14:section>
        <p14:section name="Learn More" id="{62756D7E-964E-493A-83A1-13BC0B6B5E47}">
          <p14:sldIdLst>
            <p14:sldId id="282"/>
            <p14:sldId id="285"/>
            <p14:sldId id="286"/>
            <p14:sldId id="2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3FCC2-4E7A-4671-AA79-177CB194E449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1C38D-F26D-4167-83EF-8774BC62D5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050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545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99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354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567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238323-0ADF-4328-9564-AEB5DFD80DB6}"/>
              </a:ext>
            </a:extLst>
          </p:cNvPr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776FAE-C8F8-44A1-8BC7-9EB948371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33500"/>
            <a:ext cx="9144000" cy="1790700"/>
          </a:xfrm>
        </p:spPr>
        <p:txBody>
          <a:bodyPr vert="horz" lIns="91440" tIns="0" rIns="91440" bIns="0" rtlCol="0" anchor="t" anchorCtr="0">
            <a:noAutofit/>
          </a:bodyPr>
          <a:lstStyle>
            <a:lvl1pPr>
              <a:lnSpc>
                <a:spcPct val="100000"/>
              </a:lnSpc>
              <a:defRPr lang="en-US" sz="48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7900C6-1C2C-4612-8672-356C6DDFDC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28009"/>
            <a:ext cx="9144000" cy="1287675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lang="en-US" sz="2400" dirty="0">
                <a:solidFill>
                  <a:schemeClr val="bg1"/>
                </a:solidFill>
                <a:latin typeface="+mj-lt"/>
              </a:defRPr>
            </a:lvl1pPr>
          </a:lstStyle>
          <a:p>
            <a:pPr marL="228600" lvl="0" indent="-228600">
              <a:lnSpc>
                <a:spcPct val="150000"/>
              </a:lnSpc>
              <a:spcAft>
                <a:spcPts val="1200"/>
              </a:spcAft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74E620-B44E-41FF-8FA1-D955BD69C0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" r="13926" b="71478"/>
          <a:stretch/>
        </p:blipFill>
        <p:spPr>
          <a:xfrm>
            <a:off x="342899" y="4546601"/>
            <a:ext cx="11715751" cy="20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4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5A2570-7517-4576-B836-E4E6D3E743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9B673-4507-4B72-871E-001890787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3" y="1604211"/>
            <a:ext cx="10983131" cy="4572752"/>
          </a:xfrm>
        </p:spPr>
        <p:txBody>
          <a:bodyPr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B8AB91F-D739-4DD5-859B-B16B125B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340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5A2570-7517-4576-B836-E4E6D3E743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9B673-4507-4B72-871E-001890787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3" y="1604211"/>
            <a:ext cx="10983131" cy="4572752"/>
          </a:xfrm>
        </p:spPr>
        <p:txBody>
          <a:bodyPr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E770BB0-A521-41C6-A0AE-BEE679D2A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F89203F-46EF-44A2-956A-7FF6AF93B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1D47175-944E-463B-ABBB-06669A473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0862" y="1507068"/>
            <a:ext cx="3192379" cy="4669896"/>
          </a:xfrm>
        </p:spPr>
        <p:txBody>
          <a:bodyPr anchor="ctr"/>
          <a:lstStyle>
            <a:lvl1pPr marL="0" indent="0" algn="l">
              <a:lnSpc>
                <a:spcPct val="150000"/>
              </a:lnSpc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 algn="l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40725B0-0DB7-41CE-9C4C-39E8D0F6325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95537" y="1507068"/>
            <a:ext cx="7143905" cy="4669896"/>
          </a:xfrm>
        </p:spPr>
        <p:txBody>
          <a:bodyPr anchor="ctr"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F9E63483-559C-4A6F-B04F-D6C56A3C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444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smtClean="0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smtClean="0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smtClean="0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smtClean="0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828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0017C897-2775-4930-B0BE-BEB72453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158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258610D-0376-4D1E-8ED8-29382288BB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783"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1C16CD2-606C-441E-BBA3-51767980C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50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6675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D5FD28E-AEC9-43B8-86F4-9CD3C41D49D7}"/>
              </a:ext>
            </a:extLst>
          </p:cNvPr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AFE014-E3CD-4B9A-A705-F1CADD8F4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ADE5F7-8A52-43AD-8F30-F13CF5450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DC85AE-A002-4BA3-8D90-3960ED0FF8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4E560-77BF-4D1A-B6E7-CD55CE12B1B8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03AA5-C732-4ECB-88D6-DAA20E2C1C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80433-CBB5-49C5-B032-5A800E5D0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9379A-16E2-4C4A-96D0-A52C442257E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32A06DA-7FF5-4DDE-94D0-63A83DB241E8}"/>
              </a:ext>
            </a:extLst>
          </p:cNvPr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51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52" r:id="rId4"/>
    <p:sldLayoutId id="2147483660" r:id="rId5"/>
    <p:sldLayoutId id="2147483662" r:id="rId6"/>
    <p:sldLayoutId id="2147483661" r:id="rId7"/>
    <p:sldLayoutId id="214748365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2800" kern="1200">
          <a:solidFill>
            <a:schemeClr val="bg2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F8D61-9318-4DC8-A868-2B1BFDD2B2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Welcome to New </a:t>
            </a:r>
            <a:r>
              <a:rPr lang="en-US" dirty="0" err="1" smtClean="0"/>
              <a:t>Eurekaselect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322DE6-C2BE-4B53-BC28-C43EBD0052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Presented by</a:t>
            </a:r>
            <a:r>
              <a:rPr lang="en-US" smtClean="0"/>
              <a:t>: Aisha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58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ED516-A0B4-4D09-B6A3-A788188B6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Eurekaselect</a:t>
            </a:r>
            <a:r>
              <a:rPr lang="en-US" dirty="0" smtClean="0"/>
              <a:t> </a:t>
            </a:r>
            <a:r>
              <a:rPr lang="en-US" dirty="0" err="1" smtClean="0"/>
              <a:t>Webservices</a:t>
            </a:r>
            <a:endParaRPr lang="en-US" dirty="0"/>
          </a:p>
        </p:txBody>
      </p:sp>
      <p:sp>
        <p:nvSpPr>
          <p:cNvPr id="13" name="Step 1 Text" descr="Click on your 3D Model: Click and hold on the 3D control to rotate or tilt your 3D model up, down, left, and right.">
            <a:extLst>
              <a:ext uri="{FF2B5EF4-FFF2-40B4-BE49-F238E27FC236}">
                <a16:creationId xmlns:a16="http://schemas.microsoft.com/office/drawing/2014/main" id="{5294FC26-E2BF-454F-B123-404EA194A3E3}"/>
              </a:ext>
            </a:extLst>
          </p:cNvPr>
          <p:cNvSpPr txBox="1">
            <a:spLocks/>
          </p:cNvSpPr>
          <p:nvPr/>
        </p:nvSpPr>
        <p:spPr>
          <a:xfrm>
            <a:off x="604434" y="1602589"/>
            <a:ext cx="6863166" cy="518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sz="24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Build a REST API with </a:t>
            </a:r>
            <a:r>
              <a:rPr lang="en-US" sz="2400" dirty="0" err="1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Laravel</a:t>
            </a:r>
            <a:r>
              <a:rPr lang="en-US" sz="24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API resources</a:t>
            </a: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Number 1" descr="Method 1">
            <a:extLst>
              <a:ext uri="{FF2B5EF4-FFF2-40B4-BE49-F238E27FC236}">
                <a16:creationId xmlns:a16="http://schemas.microsoft.com/office/drawing/2014/main" id="{56816014-A74F-4DCC-B3EB-C797CAF4E802}"/>
              </a:ext>
            </a:extLst>
          </p:cNvPr>
          <p:cNvSpPr/>
          <p:nvPr/>
        </p:nvSpPr>
        <p:spPr bwMode="blackWhite">
          <a:xfrm>
            <a:off x="706566" y="2045809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6404" y="2069427"/>
            <a:ext cx="7861300" cy="40901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>
              <a:lnSpc>
                <a:spcPts val="1800"/>
              </a:lnSpc>
              <a:spcAft>
                <a:spcPts val="600"/>
              </a:spcAft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 Middleware IP authentication to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make the API secured.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Number 1" descr="Method 1">
            <a:extLst>
              <a:ext uri="{FF2B5EF4-FFF2-40B4-BE49-F238E27FC236}">
                <a16:creationId xmlns:a16="http://schemas.microsoft.com/office/drawing/2014/main" id="{56816014-A74F-4DCC-B3EB-C797CAF4E802}"/>
              </a:ext>
            </a:extLst>
          </p:cNvPr>
          <p:cNvSpPr/>
          <p:nvPr/>
        </p:nvSpPr>
        <p:spPr bwMode="blackWhite">
          <a:xfrm>
            <a:off x="706566" y="2745697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</a:t>
            </a:r>
            <a:endParaRPr lang="en-US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38889" y="3481551"/>
            <a:ext cx="7861300" cy="40901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>
              <a:lnSpc>
                <a:spcPts val="1800"/>
              </a:lnSpc>
              <a:spcAft>
                <a:spcPts val="600"/>
              </a:spcAft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Transforming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collections of models into a JSON structure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Number 1" descr="Method 1">
            <a:extLst>
              <a:ext uri="{FF2B5EF4-FFF2-40B4-BE49-F238E27FC236}">
                <a16:creationId xmlns:a16="http://schemas.microsoft.com/office/drawing/2014/main" id="{56816014-A74F-4DCC-B3EB-C797CAF4E802}"/>
              </a:ext>
            </a:extLst>
          </p:cNvPr>
          <p:cNvSpPr/>
          <p:nvPr/>
        </p:nvSpPr>
        <p:spPr bwMode="blackWhite">
          <a:xfrm>
            <a:off x="729051" y="3527181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3</a:t>
            </a:r>
            <a:endParaRPr lang="en-US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16404" y="2786070"/>
            <a:ext cx="7861300" cy="40901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>
              <a:lnSpc>
                <a:spcPts val="1800"/>
              </a:lnSpc>
              <a:spcAft>
                <a:spcPts val="600"/>
              </a:spcAft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Transforming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collections of models into a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XML 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structure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70" y="3890561"/>
            <a:ext cx="6208061" cy="26880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496" y="1831878"/>
            <a:ext cx="4011988" cy="463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3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Future Plans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Tell Me Text" descr="Select the Tell Me button and type what you want to know.&#10;"/>
          <p:cNvSpPr>
            <a:spLocks noGrp="1"/>
          </p:cNvSpPr>
          <p:nvPr>
            <p:ph sz="half" idx="4294967295"/>
          </p:nvPr>
        </p:nvSpPr>
        <p:spPr>
          <a:xfrm>
            <a:off x="521208" y="2679617"/>
            <a:ext cx="7766738" cy="2247984"/>
          </a:xfrm>
        </p:spPr>
        <p:txBody>
          <a:bodyPr>
            <a:noAutofit/>
          </a:bodyPr>
          <a:lstStyle/>
          <a:p>
            <a:pPr marL="0" indent="0">
              <a:lnSpc>
                <a:spcPts val="1800"/>
              </a:lnSpc>
              <a:spcAft>
                <a:spcPts val="2000"/>
              </a:spcAft>
              <a:buNone/>
            </a:pPr>
            <a:r>
              <a:rPr lang="en-US" sz="2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1- Corporate</a:t>
            </a:r>
            <a:r>
              <a:rPr lang="en-US" sz="24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, Trial and  Restricted Access </a:t>
            </a:r>
            <a:r>
              <a:rPr lang="en-US" sz="2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Module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Need a full discussion on this Module. Because we are decided to change the structure of this module.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Approximately </a:t>
            </a:r>
            <a:r>
              <a:rPr lang="en-US" sz="18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month</a:t>
            </a: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to integrate this module on all sections.</a:t>
            </a:r>
          </a:p>
          <a:p>
            <a:pPr lvl="1">
              <a:lnSpc>
                <a:spcPts val="3600"/>
              </a:lnSpc>
            </a:pP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ts val="3600"/>
              </a:lnSpc>
            </a:pP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lnSpc>
                <a:spcPts val="3600"/>
              </a:lnSpc>
              <a:buNone/>
            </a:pP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Tell Me Button Close-up" descr="Tell Me butt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981" y="2613862"/>
            <a:ext cx="1269672" cy="1189747"/>
          </a:xfrm>
          <a:prstGeom prst="rect">
            <a:avLst/>
          </a:prstGeom>
        </p:spPr>
      </p:pic>
      <p:sp>
        <p:nvSpPr>
          <p:cNvPr id="28" name="Tell Me Text" descr="Select the Tell Me button and type what you want to know.&#10;"/>
          <p:cNvSpPr>
            <a:spLocks noGrp="1"/>
          </p:cNvSpPr>
          <p:nvPr>
            <p:ph sz="half" idx="4294967295"/>
          </p:nvPr>
        </p:nvSpPr>
        <p:spPr>
          <a:xfrm>
            <a:off x="521208" y="5067216"/>
            <a:ext cx="7766738" cy="1447884"/>
          </a:xfrm>
        </p:spPr>
        <p:txBody>
          <a:bodyPr>
            <a:noAutofit/>
          </a:bodyPr>
          <a:lstStyle/>
          <a:p>
            <a:pPr marL="0" indent="0">
              <a:lnSpc>
                <a:spcPts val="1800"/>
              </a:lnSpc>
              <a:spcAft>
                <a:spcPts val="2000"/>
              </a:spcAft>
              <a:buNone/>
            </a:pPr>
            <a:r>
              <a:rPr lang="en-US" sz="2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2- Shopping Cart</a:t>
            </a:r>
          </a:p>
          <a:p>
            <a:pPr lvl="1">
              <a:lnSpc>
                <a:spcPct val="15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Designing of all pages required from </a:t>
            </a:r>
            <a:r>
              <a:rPr lang="en-US" sz="16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Hilal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5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Its requires </a:t>
            </a:r>
            <a:r>
              <a:rPr lang="en-US" sz="18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15 days</a:t>
            </a: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to integrate this module on all sections on frontend.</a:t>
            </a:r>
          </a:p>
          <a:p>
            <a:pPr lvl="1">
              <a:lnSpc>
                <a:spcPts val="3600"/>
              </a:lnSpc>
            </a:pP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ts val="3600"/>
              </a:lnSpc>
            </a:pP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lnSpc>
                <a:spcPts val="3600"/>
              </a:lnSpc>
              <a:buNone/>
            </a:pP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Future Plans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Tell Me Button Close-up" descr="Tell Me butt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981" y="2613862"/>
            <a:ext cx="1269672" cy="1189747"/>
          </a:xfrm>
          <a:prstGeom prst="rect">
            <a:avLst/>
          </a:prstGeom>
        </p:spPr>
      </p:pic>
      <p:sp>
        <p:nvSpPr>
          <p:cNvPr id="6" name="Tell Me Text" descr="Select the Tell Me button and type what you want to know.&#10;"/>
          <p:cNvSpPr>
            <a:spLocks noGrp="1"/>
          </p:cNvSpPr>
          <p:nvPr>
            <p:ph sz="half" idx="4294967295"/>
          </p:nvPr>
        </p:nvSpPr>
        <p:spPr>
          <a:xfrm>
            <a:off x="521208" y="2484793"/>
            <a:ext cx="7766738" cy="4004907"/>
          </a:xfrm>
        </p:spPr>
        <p:txBody>
          <a:bodyPr>
            <a:noAutofit/>
          </a:bodyPr>
          <a:lstStyle/>
          <a:p>
            <a:pPr marL="0" indent="0">
              <a:lnSpc>
                <a:spcPts val="1800"/>
              </a:lnSpc>
              <a:spcAft>
                <a:spcPts val="2000"/>
              </a:spcAft>
              <a:buNone/>
            </a:pPr>
            <a:r>
              <a:rPr lang="en-US" sz="2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3- </a:t>
            </a:r>
            <a:r>
              <a:rPr lang="en-US" sz="24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Administrative Reporting</a:t>
            </a:r>
            <a:endParaRPr lang="en-US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Revenue Report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 days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Content Report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day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Download Report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day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Order via Web Forms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day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Consortia	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day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	</a:t>
            </a: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Sales Report			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 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days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PPV order report		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 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days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User Access Reports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Light" panose="020B0502040204020203" pitchFamily="34" charset="0"/>
              </a:rPr>
              <a:t>7 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days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Others			(….)	</a:t>
            </a:r>
            <a:b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2">
              <a:lnSpc>
                <a:spcPts val="3600"/>
              </a:lnSpc>
            </a:pPr>
            <a:endParaRPr lang="en-US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ts val="3600"/>
              </a:lnSpc>
            </a:pP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lnSpc>
                <a:spcPts val="3600"/>
              </a:lnSpc>
              <a:buNone/>
            </a:pP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871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Future Plans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Tell Me Button Close-up" descr="Tell Me butt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981" y="2613862"/>
            <a:ext cx="1269672" cy="1189747"/>
          </a:xfrm>
          <a:prstGeom prst="rect">
            <a:avLst/>
          </a:prstGeom>
        </p:spPr>
      </p:pic>
      <p:sp>
        <p:nvSpPr>
          <p:cNvPr id="6" name="Tell Me Text" descr="Select the Tell Me button and type what you want to know.&#10;"/>
          <p:cNvSpPr>
            <a:spLocks noGrp="1"/>
          </p:cNvSpPr>
          <p:nvPr>
            <p:ph sz="half" idx="4294967295"/>
          </p:nvPr>
        </p:nvSpPr>
        <p:spPr>
          <a:xfrm>
            <a:off x="521208" y="2484794"/>
            <a:ext cx="7766738" cy="3839806"/>
          </a:xfrm>
        </p:spPr>
        <p:txBody>
          <a:bodyPr>
            <a:noAutofit/>
          </a:bodyPr>
          <a:lstStyle/>
          <a:p>
            <a:pPr marL="0" indent="0">
              <a:lnSpc>
                <a:spcPts val="1800"/>
              </a:lnSpc>
              <a:spcAft>
                <a:spcPts val="2000"/>
              </a:spcAft>
              <a:buNone/>
            </a:pPr>
            <a:r>
              <a:rPr lang="en-US" sz="24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4- </a:t>
            </a:r>
            <a:r>
              <a:rPr lang="en-US" sz="2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Development of Custom </a:t>
            </a:r>
            <a:r>
              <a:rPr lang="en-US" sz="24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Static </a:t>
            </a:r>
            <a:r>
              <a:rPr lang="en-US" sz="2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Pages/Design</a:t>
            </a:r>
            <a:endParaRPr lang="en-US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Library Recommendation Form	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Trial Request Form		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	</a:t>
            </a: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Direct Order Reprint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About Us	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Contact	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Feedback	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) </a:t>
            </a: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	</a:t>
            </a:r>
            <a:endParaRPr lang="en-US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Help	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Ordering &amp; </a:t>
            </a: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Subscription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Login Page	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Registration Page		</a:t>
            </a:r>
            <a:r>
              <a:rPr 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en-US" sz="16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day</a:t>
            </a:r>
            <a:r>
              <a:rPr lang="en-US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) </a:t>
            </a: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	</a:t>
            </a:r>
            <a:b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2">
              <a:lnSpc>
                <a:spcPts val="3600"/>
              </a:lnSpc>
            </a:pPr>
            <a:endParaRPr lang="en-US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ts val="3600"/>
              </a:lnSpc>
            </a:pP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lnSpc>
                <a:spcPts val="3600"/>
              </a:lnSpc>
              <a:buNone/>
            </a:pP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148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Future Plans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" name="Tell Me Button Close-up" descr="Tell Me butt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981" y="2613862"/>
            <a:ext cx="1269672" cy="1189747"/>
          </a:xfrm>
          <a:prstGeom prst="rect">
            <a:avLst/>
          </a:prstGeom>
        </p:spPr>
      </p:pic>
      <p:sp>
        <p:nvSpPr>
          <p:cNvPr id="6" name="Tell Me Text" descr="Select the Tell Me button and type what you want to know.&#10;"/>
          <p:cNvSpPr>
            <a:spLocks noGrp="1"/>
          </p:cNvSpPr>
          <p:nvPr>
            <p:ph sz="half" idx="4294967295"/>
          </p:nvPr>
        </p:nvSpPr>
        <p:spPr>
          <a:xfrm>
            <a:off x="521208" y="2484794"/>
            <a:ext cx="7766738" cy="2776320"/>
          </a:xfrm>
        </p:spPr>
        <p:txBody>
          <a:bodyPr>
            <a:noAutofit/>
          </a:bodyPr>
          <a:lstStyle/>
          <a:p>
            <a:pPr marL="0" indent="0">
              <a:lnSpc>
                <a:spcPts val="1800"/>
              </a:lnSpc>
              <a:spcAft>
                <a:spcPts val="2000"/>
              </a:spcAft>
              <a:buNone/>
            </a:pPr>
            <a:r>
              <a:rPr lang="en-US" sz="2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5- </a:t>
            </a:r>
            <a:r>
              <a:rPr lang="en-US" sz="24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Counter </a:t>
            </a:r>
            <a:r>
              <a:rPr lang="en-US" sz="2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Reports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Release 4 is integrated in new </a:t>
            </a:r>
            <a:r>
              <a:rPr lang="en-US" sz="16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Eurekaselect</a:t>
            </a:r>
            <a:r>
              <a:rPr lang="en-US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sz="18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Release 5</a:t>
            </a:r>
            <a:r>
              <a:rPr lang="en-US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need to be </a:t>
            </a: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integrate and it required approx. (</a:t>
            </a:r>
            <a:r>
              <a:rPr lang="en-US" sz="18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 month</a:t>
            </a:r>
            <a:r>
              <a:rPr lang="en-US" sz="16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en-US" sz="12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lnSpc>
                <a:spcPts val="3600"/>
              </a:lnSpc>
            </a:pPr>
            <a:endParaRPr lang="en-US" sz="16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lnSpc>
                <a:spcPts val="3600"/>
              </a:lnSpc>
              <a:buNone/>
            </a:pPr>
            <a:endParaRPr 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482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795B-A93A-416C-8052-FAF4D9073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Meeting Points Held on 16 November 2018</a:t>
            </a:r>
            <a:endParaRPr lang="en-US" dirty="0"/>
          </a:p>
        </p:txBody>
      </p:sp>
      <p:pic>
        <p:nvPicPr>
          <p:cNvPr id="3" name="Grid" descr="grid plane">
            <a:extLst>
              <a:ext uri="{FF2B5EF4-FFF2-40B4-BE49-F238E27FC236}">
                <a16:creationId xmlns:a16="http://schemas.microsoft.com/office/drawing/2014/main" id="{71F5A0B2-7584-4034-8919-A5F2C482F4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7" r="-943" b="-1096"/>
          <a:stretch/>
        </p:blipFill>
        <p:spPr>
          <a:xfrm>
            <a:off x="5827143" y="2570364"/>
            <a:ext cx="5896604" cy="303045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371600" y="1879600"/>
            <a:ext cx="8991600" cy="344170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l">
              <a:lnSpc>
                <a:spcPts val="1800"/>
              </a:lnSpc>
              <a:spcAft>
                <a:spcPts val="600"/>
              </a:spcAft>
              <a:buNone/>
            </a:pPr>
            <a:endParaRPr lang="en-US" sz="1200" dirty="0" smtClean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846488"/>
              </p:ext>
            </p:extLst>
          </p:nvPr>
        </p:nvGraphicFramePr>
        <p:xfrm>
          <a:off x="604433" y="1460498"/>
          <a:ext cx="10983133" cy="48768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5898">
                  <a:extLst>
                    <a:ext uri="{9D8B030D-6E8A-4147-A177-3AD203B41FA5}">
                      <a16:colId xmlns:a16="http://schemas.microsoft.com/office/drawing/2014/main" val="49599481"/>
                    </a:ext>
                  </a:extLst>
                </a:gridCol>
                <a:gridCol w="3318645">
                  <a:extLst>
                    <a:ext uri="{9D8B030D-6E8A-4147-A177-3AD203B41FA5}">
                      <a16:colId xmlns:a16="http://schemas.microsoft.com/office/drawing/2014/main" val="4230714774"/>
                    </a:ext>
                  </a:extLst>
                </a:gridCol>
                <a:gridCol w="6198590">
                  <a:extLst>
                    <a:ext uri="{9D8B030D-6E8A-4147-A177-3AD203B41FA5}">
                      <a16:colId xmlns:a16="http://schemas.microsoft.com/office/drawing/2014/main" val="880634436"/>
                    </a:ext>
                  </a:extLst>
                </a:gridCol>
              </a:tblGrid>
              <a:tr h="1199365">
                <a:tc>
                  <a:txBody>
                    <a:bodyPr/>
                    <a:lstStyle/>
                    <a:p>
                      <a:pPr marL="69850" marR="5778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Reference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Areas of concern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(Webpage/location)</a:t>
                      </a: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Existing text</a:t>
                      </a: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3548608128"/>
                  </a:ext>
                </a:extLst>
              </a:tr>
              <a:tr h="679024">
                <a:tc>
                  <a:txBody>
                    <a:bodyPr/>
                    <a:lstStyle/>
                    <a:p>
                      <a:pPr marL="69850" marR="5778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Home Page Journal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Login User name should have extra space on above top menu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2004123396"/>
                  </a:ext>
                </a:extLst>
              </a:tr>
              <a:tr h="599683">
                <a:tc>
                  <a:txBody>
                    <a:bodyPr/>
                    <a:lstStyle/>
                    <a:p>
                      <a:pPr marL="69850" marR="5778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Home Webpage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Design should change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653865708"/>
                  </a:ext>
                </a:extLst>
              </a:tr>
              <a:tr h="599683">
                <a:tc>
                  <a:txBody>
                    <a:bodyPr/>
                    <a:lstStyle/>
                    <a:p>
                      <a:pPr marL="69850" marR="5778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Home page eureka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Journal advance search not working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532154577"/>
                  </a:ext>
                </a:extLst>
              </a:tr>
              <a:tr h="599683">
                <a:tc>
                  <a:txBody>
                    <a:bodyPr/>
                    <a:lstStyle/>
                    <a:p>
                      <a:pPr marL="69850" marR="5778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Journal Home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Journal Page design should change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610618289"/>
                  </a:ext>
                </a:extLst>
              </a:tr>
              <a:tr h="599683">
                <a:tc>
                  <a:txBody>
                    <a:bodyPr/>
                    <a:lstStyle/>
                    <a:p>
                      <a:pPr marL="69850" marR="5778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Disease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Disease wise page design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55522533"/>
                  </a:ext>
                </a:extLst>
              </a:tr>
              <a:tr h="599683">
                <a:tc>
                  <a:txBody>
                    <a:bodyPr/>
                    <a:lstStyle/>
                    <a:p>
                      <a:pPr marL="69850" marR="5778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Ebook,Page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Ebook</a:t>
                      </a:r>
                      <a:r>
                        <a:rPr lang="en-US" sz="1800" dirty="0">
                          <a:effectLst/>
                        </a:rPr>
                        <a:t> page designing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328973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10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7273F9-59F9-4FB3-9D34-82C64C4F8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448628"/>
            <a:ext cx="10983132" cy="747763"/>
          </a:xfrm>
        </p:spPr>
        <p:txBody>
          <a:bodyPr/>
          <a:lstStyle/>
          <a:p>
            <a:r>
              <a:rPr lang="en-US" dirty="0" smtClean="0"/>
              <a:t>1- Main Menu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5AB49E1-195D-497A-BB31-2158958CA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0862" y="1507068"/>
            <a:ext cx="3192379" cy="466989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1800" dirty="0" smtClean="0"/>
              <a:t>Change in Main menu design:</a:t>
            </a:r>
            <a:br>
              <a:rPr lang="en-US" sz="1800" dirty="0" smtClean="0"/>
            </a:br>
            <a:r>
              <a:rPr lang="en-US" sz="1800" dirty="0" smtClean="0"/>
              <a:t>A </a:t>
            </a:r>
            <a:r>
              <a:rPr lang="en-US" sz="1800" dirty="0"/>
              <a:t>dropdown menu is a </a:t>
            </a:r>
            <a:r>
              <a:rPr lang="en-US" sz="1800" dirty="0" err="1"/>
              <a:t>toggleable</a:t>
            </a:r>
            <a:r>
              <a:rPr lang="en-US" sz="1800" dirty="0"/>
              <a:t> menu that allows the user to choose one value from a predefined </a:t>
            </a:r>
            <a:r>
              <a:rPr lang="en-US" sz="1800" dirty="0" smtClean="0"/>
              <a:t>list.</a:t>
            </a:r>
            <a:endParaRPr lang="en-US" sz="1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788" y="2066475"/>
            <a:ext cx="7143750" cy="3550550"/>
          </a:xfrm>
        </p:spPr>
      </p:pic>
    </p:spTree>
    <p:extLst>
      <p:ext uri="{BB962C8B-B14F-4D97-AF65-F5344CB8AC3E}">
        <p14:creationId xmlns:p14="http://schemas.microsoft.com/office/powerpoint/2010/main" val="22516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83D2B2-24CC-41A1-8AC3-EDF2DA2C3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Page 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85CDB0-AD30-4DBB-AC55-D824F09CE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4" y="1604210"/>
            <a:ext cx="4712634" cy="4805161"/>
          </a:xfrm>
        </p:spPr>
        <p:txBody>
          <a:bodyPr>
            <a:normAutofit/>
          </a:bodyPr>
          <a:lstStyle/>
          <a:p>
            <a:r>
              <a:rPr lang="en-US" dirty="0"/>
              <a:t>To Insert a 3D Model:</a:t>
            </a:r>
          </a:p>
          <a:p>
            <a:pPr marL="457200" lvl="1" indent="-47625">
              <a:lnSpc>
                <a:spcPts val="1800"/>
              </a:lnSpc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simple homepage design welcomes your audience to your site, tells them what you want them to do next, and allows them to explore your site in more 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depth.</a:t>
            </a:r>
            <a:endParaRPr lang="en-US" sz="1400" dirty="0"/>
          </a:p>
          <a:p>
            <a:pPr marL="457200" lvl="1" indent="-47625">
              <a:lnSpc>
                <a:spcPts val="1800"/>
              </a:lnSpc>
            </a:pPr>
            <a:r>
              <a:rPr lang="en-US" sz="1400" dirty="0" smtClean="0"/>
              <a:t>Adding the  background </a:t>
            </a:r>
            <a:r>
              <a:rPr lang="en-US" sz="1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video.</a:t>
            </a:r>
            <a:r>
              <a:rPr lang="en-US" sz="1400" dirty="0"/>
              <a:t/>
            </a:r>
            <a:br>
              <a:rPr lang="en-US" sz="1400" dirty="0"/>
            </a:br>
            <a:endParaRPr lang="en-US" sz="1400" dirty="0"/>
          </a:p>
          <a:p>
            <a:pPr marL="457200" lvl="1" indent="-47625">
              <a:lnSpc>
                <a:spcPts val="1800"/>
              </a:lnSpc>
            </a:pPr>
            <a:r>
              <a:rPr lang="en-US" sz="1400" dirty="0" smtClean="0"/>
              <a:t>Remove Banner images and add text instead of images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3572B26-98AF-4AA8-9A0F-435FBBFB6E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 bwMode="blackWhite">
          <a:xfrm>
            <a:off x="604200" y="1985729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51FC095-7AF2-4B5E-A691-FF792B5BC2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715429" y="3149287"/>
            <a:ext cx="187380" cy="278885"/>
            <a:chOff x="5052041" y="3023897"/>
            <a:chExt cx="1009650" cy="1502702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B894430-AD6A-4951-BB8A-4C66BE674C0B}"/>
                </a:ext>
              </a:extLst>
            </p:cNvPr>
            <p:cNvSpPr/>
            <p:nvPr/>
          </p:nvSpPr>
          <p:spPr>
            <a:xfrm>
              <a:off x="5052041" y="3023897"/>
              <a:ext cx="1009650" cy="1295400"/>
            </a:xfrm>
            <a:custGeom>
              <a:avLst/>
              <a:gdLst>
                <a:gd name="connsiteX0" fmla="*/ 684848 w 1009650"/>
                <a:gd name="connsiteY0" fmla="*/ 1231583 h 1295400"/>
                <a:gd name="connsiteX1" fmla="*/ 329565 w 1009650"/>
                <a:gd name="connsiteY1" fmla="*/ 1231583 h 1295400"/>
                <a:gd name="connsiteX2" fmla="*/ 328613 w 1009650"/>
                <a:gd name="connsiteY2" fmla="*/ 1056323 h 1295400"/>
                <a:gd name="connsiteX3" fmla="*/ 71438 w 1009650"/>
                <a:gd name="connsiteY3" fmla="*/ 504825 h 1295400"/>
                <a:gd name="connsiteX4" fmla="*/ 504825 w 1009650"/>
                <a:gd name="connsiteY4" fmla="*/ 71438 h 1295400"/>
                <a:gd name="connsiteX5" fmla="*/ 508635 w 1009650"/>
                <a:gd name="connsiteY5" fmla="*/ 71438 h 1295400"/>
                <a:gd name="connsiteX6" fmla="*/ 942023 w 1009650"/>
                <a:gd name="connsiteY6" fmla="*/ 504825 h 1295400"/>
                <a:gd name="connsiteX7" fmla="*/ 684848 w 1009650"/>
                <a:gd name="connsiteY7" fmla="*/ 1055370 h 1295400"/>
                <a:gd name="connsiteX8" fmla="*/ 684848 w 1009650"/>
                <a:gd name="connsiteY8" fmla="*/ 1231583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9650" h="1295400">
                  <a:moveTo>
                    <a:pt x="684848" y="1231583"/>
                  </a:moveTo>
                  <a:lnTo>
                    <a:pt x="329565" y="1231583"/>
                  </a:lnTo>
                  <a:lnTo>
                    <a:pt x="328613" y="1056323"/>
                  </a:lnTo>
                  <a:cubicBezTo>
                    <a:pt x="328613" y="816293"/>
                    <a:pt x="71438" y="744855"/>
                    <a:pt x="71438" y="504825"/>
                  </a:cubicBezTo>
                  <a:cubicBezTo>
                    <a:pt x="71438" y="264795"/>
                    <a:pt x="265748" y="71438"/>
                    <a:pt x="504825" y="71438"/>
                  </a:cubicBezTo>
                  <a:lnTo>
                    <a:pt x="508635" y="71438"/>
                  </a:lnTo>
                  <a:cubicBezTo>
                    <a:pt x="748665" y="71438"/>
                    <a:pt x="942023" y="265748"/>
                    <a:pt x="942023" y="504825"/>
                  </a:cubicBezTo>
                  <a:cubicBezTo>
                    <a:pt x="942023" y="743903"/>
                    <a:pt x="684848" y="816293"/>
                    <a:pt x="684848" y="1055370"/>
                  </a:cubicBezTo>
                  <a:lnTo>
                    <a:pt x="684848" y="1231583"/>
                  </a:lnTo>
                  <a:close/>
                </a:path>
              </a:pathLst>
            </a:custGeom>
            <a:noFill/>
            <a:ln w="25400" cap="flat">
              <a:solidFill>
                <a:srgbClr val="D2472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E7DD3E4-24F0-4493-9F21-04685133F0EA}"/>
                </a:ext>
              </a:extLst>
            </p:cNvPr>
            <p:cNvSpPr/>
            <p:nvPr/>
          </p:nvSpPr>
          <p:spPr>
            <a:xfrm>
              <a:off x="5366365" y="4383724"/>
              <a:ext cx="381000" cy="142875"/>
            </a:xfrm>
            <a:custGeom>
              <a:avLst/>
              <a:gdLst>
                <a:gd name="connsiteX0" fmla="*/ 71438 w 381000"/>
                <a:gd name="connsiteY0" fmla="*/ 71437 h 142875"/>
                <a:gd name="connsiteX1" fmla="*/ 313373 w 381000"/>
                <a:gd name="connsiteY1" fmla="*/ 7143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0" h="142875">
                  <a:moveTo>
                    <a:pt x="71438" y="71437"/>
                  </a:moveTo>
                  <a:lnTo>
                    <a:pt x="313373" y="71437"/>
                  </a:lnTo>
                </a:path>
              </a:pathLst>
            </a:custGeom>
            <a:ln w="25400" cap="flat">
              <a:solidFill>
                <a:srgbClr val="D2472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579BFBD-1795-4967-8112-196AA0A32CA3}"/>
                </a:ext>
              </a:extLst>
            </p:cNvPr>
            <p:cNvSpPr/>
            <p:nvPr/>
          </p:nvSpPr>
          <p:spPr>
            <a:xfrm>
              <a:off x="5310168" y="3958952"/>
              <a:ext cx="495301" cy="142874"/>
            </a:xfrm>
            <a:custGeom>
              <a:avLst/>
              <a:gdLst>
                <a:gd name="connsiteX0" fmla="*/ 71437 w 495300"/>
                <a:gd name="connsiteY0" fmla="*/ 71438 h 142875"/>
                <a:gd name="connsiteX1" fmla="*/ 426720 w 495300"/>
                <a:gd name="connsiteY1" fmla="*/ 71438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5300" h="142875">
                  <a:moveTo>
                    <a:pt x="71437" y="71438"/>
                  </a:moveTo>
                  <a:lnTo>
                    <a:pt x="426720" y="71438"/>
                  </a:lnTo>
                </a:path>
              </a:pathLst>
            </a:custGeom>
            <a:ln w="25400" cap="flat">
              <a:solidFill>
                <a:srgbClr val="D2472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C851C4E8-1EC2-4782-B31A-6F082712F3D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 bwMode="blackWhite">
          <a:xfrm>
            <a:off x="604200" y="3835991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217" y="1566090"/>
            <a:ext cx="6165191" cy="379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EE622-B204-4BAA-A73B-2ED70B230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E7E6E6">
                    <a:lumMod val="25000"/>
                  </a:srgb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Advance Search</a:t>
            </a:r>
            <a:endParaRPr lang="en-US" dirty="0"/>
          </a:p>
        </p:txBody>
      </p:sp>
      <p:sp>
        <p:nvSpPr>
          <p:cNvPr id="6" name="Content Placeholder 7" descr="PowerPoint allows you to import a variety of popular 3D model formats. &#10;So no matter your workflows outside of PowerPoint, you should be able to find a suitable solution to make your 3D models portable and presentable to virtually anyone, anywhere and on any device (with just a few quick modifications)">
            <a:extLst>
              <a:ext uri="{FF2B5EF4-FFF2-40B4-BE49-F238E27FC236}">
                <a16:creationId xmlns:a16="http://schemas.microsoft.com/office/drawing/2014/main" id="{9908A373-FC7C-4282-8736-3682F263411C}"/>
              </a:ext>
            </a:extLst>
          </p:cNvPr>
          <p:cNvSpPr txBox="1">
            <a:spLocks/>
          </p:cNvSpPr>
          <p:nvPr/>
        </p:nvSpPr>
        <p:spPr>
          <a:xfrm>
            <a:off x="720496" y="1740013"/>
            <a:ext cx="4321175" cy="1911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Aft>
                <a:spcPts val="600"/>
              </a:spcAft>
              <a:buNone/>
            </a:pPr>
            <a:r>
              <a:rPr 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Advanced </a:t>
            </a: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search option is usually placed somewhere closer to basic search box on UI so that user can easily find and go towards it. </a:t>
            </a: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User defines a search filter and applies it to large data to narrows down its scope. A filter is created by adding different parameters.</a:t>
            </a:r>
          </a:p>
        </p:txBody>
      </p:sp>
      <p:sp>
        <p:nvSpPr>
          <p:cNvPr id="9" name="Number 1" descr="Number 1">
            <a:extLst>
              <a:ext uri="{FF2B5EF4-FFF2-40B4-BE49-F238E27FC236}">
                <a16:creationId xmlns:a16="http://schemas.microsoft.com/office/drawing/2014/main" id="{60C7D78B-18F1-458F-AF3B-1293CFF9F517}"/>
              </a:ext>
            </a:extLst>
          </p:cNvPr>
          <p:cNvSpPr/>
          <p:nvPr/>
        </p:nvSpPr>
        <p:spPr bwMode="blackWhite">
          <a:xfrm>
            <a:off x="546159" y="4067641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</a:t>
            </a:r>
            <a:endParaRPr lang="en-US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0" name="Step 1">
            <a:extLst>
              <a:ext uri="{FF2B5EF4-FFF2-40B4-BE49-F238E27FC236}">
                <a16:creationId xmlns:a16="http://schemas.microsoft.com/office/drawing/2014/main" id="{42184CEA-CF4E-4D47-96E0-8F669A14DC71}"/>
              </a:ext>
            </a:extLst>
          </p:cNvPr>
          <p:cNvSpPr txBox="1">
            <a:spLocks/>
          </p:cNvSpPr>
          <p:nvPr/>
        </p:nvSpPr>
        <p:spPr>
          <a:xfrm>
            <a:off x="999477" y="4097315"/>
            <a:ext cx="3671989" cy="12141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Default is </a:t>
            </a:r>
            <a:r>
              <a:rPr lang="en-US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Basic Search</a:t>
            </a:r>
          </a:p>
          <a:p>
            <a:pPr marL="0" lvl="0" indent="0"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Basic Search, searches all the data through amazon cloud search. And display in pagination.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Number 2" descr="Number 2">
            <a:extLst>
              <a:ext uri="{FF2B5EF4-FFF2-40B4-BE49-F238E27FC236}">
                <a16:creationId xmlns:a16="http://schemas.microsoft.com/office/drawing/2014/main" id="{95D049CF-C399-43F8-9E11-8273E7ED2B3D}"/>
              </a:ext>
            </a:extLst>
          </p:cNvPr>
          <p:cNvSpPr/>
          <p:nvPr/>
        </p:nvSpPr>
        <p:spPr bwMode="blackWhite">
          <a:xfrm>
            <a:off x="4820987" y="4067641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</a:t>
            </a:r>
            <a:endParaRPr lang="en-US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8" name="Step 2" descr="Insert the 3D model by selecting the file and clicking on Insert.&#10;The 3D Model will now be placed onto your PowerPoint slide">
            <a:extLst>
              <a:ext uri="{FF2B5EF4-FFF2-40B4-BE49-F238E27FC236}">
                <a16:creationId xmlns:a16="http://schemas.microsoft.com/office/drawing/2014/main" id="{6505E4CF-C408-4CF2-86B6-BD142EBF6F92}"/>
              </a:ext>
            </a:extLst>
          </p:cNvPr>
          <p:cNvSpPr txBox="1">
            <a:spLocks/>
          </p:cNvSpPr>
          <p:nvPr/>
        </p:nvSpPr>
        <p:spPr>
          <a:xfrm>
            <a:off x="5274554" y="4097315"/>
            <a:ext cx="3671989" cy="1214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Select </a:t>
            </a:r>
            <a:r>
              <a:rPr lang="en-US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Advance Search</a:t>
            </a:r>
          </a:p>
          <a:p>
            <a:pPr marL="0" lvl="0" indent="0"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Should have options to filter your search data.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cs typeface="Segoe U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41D473-73BD-403B-8CC7-EDE9320AD7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638675" y="1518115"/>
            <a:ext cx="5721170" cy="1866468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27000" dist="381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747CAC-F3CB-4212-A786-9FB8FC4E159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5268629" y="2868230"/>
            <a:ext cx="6318174" cy="640080"/>
          </a:xfrm>
          <a:prstGeom prst="rect">
            <a:avLst/>
          </a:prstGeom>
          <a:gradFill flip="none" rotWithShape="1">
            <a:gsLst>
              <a:gs pos="0">
                <a:srgbClr val="F5F5F5">
                  <a:alpha val="0"/>
                </a:srgbClr>
              </a:gs>
              <a:gs pos="100000">
                <a:srgbClr val="F5F5F5"/>
              </a:gs>
              <a:gs pos="43000">
                <a:srgbClr val="F5F5F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A5D818A-6772-4140-9BA1-3E5C4AC8500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6200000">
            <a:off x="10017084" y="1839905"/>
            <a:ext cx="1866468" cy="894830"/>
          </a:xfrm>
          <a:prstGeom prst="rect">
            <a:avLst/>
          </a:prstGeom>
          <a:gradFill flip="none" rotWithShape="1">
            <a:gsLst>
              <a:gs pos="0">
                <a:srgbClr val="F5F5F5">
                  <a:alpha val="0"/>
                </a:srgbClr>
              </a:gs>
              <a:gs pos="100000">
                <a:srgbClr val="F5F5F5"/>
              </a:gs>
              <a:gs pos="58000">
                <a:srgbClr val="F5F5F5">
                  <a:alpha val="86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675" y="1491159"/>
            <a:ext cx="5982535" cy="97168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106" y="2211125"/>
            <a:ext cx="4703294" cy="176246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38200" y="5626100"/>
            <a:ext cx="7073900" cy="49816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l">
              <a:lnSpc>
                <a:spcPts val="1800"/>
              </a:lnSpc>
              <a:spcAft>
                <a:spcPts val="600"/>
              </a:spcAft>
              <a:buNone/>
            </a:pPr>
            <a:r>
              <a:rPr lang="en-US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Note</a:t>
            </a:r>
            <a:r>
              <a:rPr 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Mr. </a:t>
            </a:r>
            <a:r>
              <a:rPr lang="en-US" sz="12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Hilal</a:t>
            </a:r>
            <a:r>
              <a:rPr 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is working on Advance search page Design.</a:t>
            </a:r>
            <a:endParaRPr lang="en-US" sz="1200" dirty="0" smtClean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2266" y="3491738"/>
            <a:ext cx="2794033" cy="33718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l">
              <a:lnSpc>
                <a:spcPts val="1800"/>
              </a:lnSpc>
              <a:spcAft>
                <a:spcPts val="600"/>
              </a:spcAft>
              <a:buNone/>
            </a:pPr>
            <a:r>
              <a:rPr lang="en-US" sz="1200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Advance Search Page options:</a:t>
            </a:r>
          </a:p>
        </p:txBody>
      </p:sp>
    </p:spTree>
    <p:extLst>
      <p:ext uri="{BB962C8B-B14F-4D97-AF65-F5344CB8AC3E}">
        <p14:creationId xmlns:p14="http://schemas.microsoft.com/office/powerpoint/2010/main" val="36656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ED516-A0B4-4D09-B6A3-A788188B6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List Page</a:t>
            </a:r>
            <a:endParaRPr lang="en-US" dirty="0"/>
          </a:p>
        </p:txBody>
      </p:sp>
      <p:sp>
        <p:nvSpPr>
          <p:cNvPr id="11" name="Content Placeholder 17" descr="Try them yourself with the parrot on the right:">
            <a:extLst>
              <a:ext uri="{FF2B5EF4-FFF2-40B4-BE49-F238E27FC236}">
                <a16:creationId xmlns:a16="http://schemas.microsoft.com/office/drawing/2014/main" id="{AF2B300A-3A97-40E0-AA9A-37A944B1DAF8}"/>
              </a:ext>
            </a:extLst>
          </p:cNvPr>
          <p:cNvSpPr txBox="1">
            <a:spLocks/>
          </p:cNvSpPr>
          <p:nvPr/>
        </p:nvSpPr>
        <p:spPr>
          <a:xfrm>
            <a:off x="630366" y="1431342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Try them yourself with the parrot on the right:</a:t>
            </a:r>
          </a:p>
        </p:txBody>
      </p:sp>
      <p:sp>
        <p:nvSpPr>
          <p:cNvPr id="12" name="Number 1" descr="Method 1">
            <a:extLst>
              <a:ext uri="{FF2B5EF4-FFF2-40B4-BE49-F238E27FC236}">
                <a16:creationId xmlns:a16="http://schemas.microsoft.com/office/drawing/2014/main" id="{56816014-A74F-4DCC-B3EB-C797CAF4E802}"/>
              </a:ext>
            </a:extLst>
          </p:cNvPr>
          <p:cNvSpPr/>
          <p:nvPr/>
        </p:nvSpPr>
        <p:spPr bwMode="blackWhite">
          <a:xfrm>
            <a:off x="630366" y="1917997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</a:t>
            </a:r>
          </a:p>
        </p:txBody>
      </p:sp>
      <p:sp>
        <p:nvSpPr>
          <p:cNvPr id="13" name="Step 1 Text" descr="Click on your 3D Model: Click and hold on the 3D control to rotate or tilt your 3D model up, down, left, and right.">
            <a:extLst>
              <a:ext uri="{FF2B5EF4-FFF2-40B4-BE49-F238E27FC236}">
                <a16:creationId xmlns:a16="http://schemas.microsoft.com/office/drawing/2014/main" id="{5294FC26-E2BF-454F-B123-404EA194A3E3}"/>
              </a:ext>
            </a:extLst>
          </p:cNvPr>
          <p:cNvSpPr txBox="1">
            <a:spLocks/>
          </p:cNvSpPr>
          <p:nvPr/>
        </p:nvSpPr>
        <p:spPr>
          <a:xfrm>
            <a:off x="1066038" y="1958189"/>
            <a:ext cx="2613067" cy="11868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sz="1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New Journal listing page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b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Enhance the journal search option by using the advance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Angular JS technique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and remove the form filters from side bar.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Step 2 Number" descr="Method 2:">
            <a:extLst>
              <a:ext uri="{FF2B5EF4-FFF2-40B4-BE49-F238E27FC236}">
                <a16:creationId xmlns:a16="http://schemas.microsoft.com/office/drawing/2014/main" id="{9A5A9B9F-B0C0-4A76-B9C7-3C6ED0008BC9}"/>
              </a:ext>
            </a:extLst>
          </p:cNvPr>
          <p:cNvSpPr/>
          <p:nvPr/>
        </p:nvSpPr>
        <p:spPr bwMode="blackWhite">
          <a:xfrm>
            <a:off x="630366" y="3399807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</a:t>
            </a:r>
            <a:endParaRPr lang="en-US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5" name="Step 2 Text" descr="Alternatively, with your model selected, on the Ribbon, in the 3D Model Tool Format tab, you can click on 3D Model Views gallery to apply one of the various position views.">
            <a:extLst>
              <a:ext uri="{FF2B5EF4-FFF2-40B4-BE49-F238E27FC236}">
                <a16:creationId xmlns:a16="http://schemas.microsoft.com/office/drawing/2014/main" id="{D223119D-72DB-4091-AE4B-0A82DC881E79}"/>
              </a:ext>
            </a:extLst>
          </p:cNvPr>
          <p:cNvSpPr txBox="1">
            <a:spLocks/>
          </p:cNvSpPr>
          <p:nvPr/>
        </p:nvSpPr>
        <p:spPr>
          <a:xfrm>
            <a:off x="1137202" y="3439438"/>
            <a:ext cx="3552966" cy="370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b="1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Old page Design</a:t>
            </a:r>
            <a:endParaRPr lang="en-US" b="1" dirty="0">
              <a:solidFill>
                <a:srgbClr val="D2472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AEDDAA5-B6E5-49F3-A495-94B7927A69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6200000">
            <a:off x="4035175" y="4807119"/>
            <a:ext cx="833933" cy="1943095"/>
          </a:xfrm>
          <a:prstGeom prst="rect">
            <a:avLst/>
          </a:prstGeom>
          <a:gradFill flip="none" rotWithShape="1">
            <a:gsLst>
              <a:gs pos="0">
                <a:srgbClr val="F5F5F5">
                  <a:alpha val="0"/>
                </a:srgbClr>
              </a:gs>
              <a:gs pos="100000">
                <a:srgbClr val="F5F5F5"/>
              </a:gs>
              <a:gs pos="43000">
                <a:srgbClr val="F5F5F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999" y="1377658"/>
            <a:ext cx="5682493" cy="368964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7" y="4080943"/>
            <a:ext cx="4175698" cy="250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8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A3C97-E356-4FF9-AED5-879B8F991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Home Page</a:t>
            </a:r>
            <a:endParaRPr lang="en-US" dirty="0"/>
          </a:p>
        </p:txBody>
      </p:sp>
      <p:grpSp>
        <p:nvGrpSpPr>
          <p:cNvPr id="4" name="Step 1" descr="Small circle with number 1 inside indicating step 1">
            <a:extLst>
              <a:ext uri="{FF2B5EF4-FFF2-40B4-BE49-F238E27FC236}">
                <a16:creationId xmlns:a16="http://schemas.microsoft.com/office/drawing/2014/main" id="{A98CACC9-95AD-4FA9-B112-2614409B3034}"/>
              </a:ext>
            </a:extLst>
          </p:cNvPr>
          <p:cNvGrpSpPr/>
          <p:nvPr/>
        </p:nvGrpSpPr>
        <p:grpSpPr bwMode="blackWhite">
          <a:xfrm>
            <a:off x="604434" y="5778450"/>
            <a:ext cx="558179" cy="409838"/>
            <a:chOff x="6953426" y="711274"/>
            <a:chExt cx="558179" cy="409838"/>
          </a:xfrm>
        </p:grpSpPr>
        <p:sp>
          <p:nvSpPr>
            <p:cNvPr id="5" name="Oval 4" descr="Small circle">
              <a:extLst>
                <a:ext uri="{FF2B5EF4-FFF2-40B4-BE49-F238E27FC236}">
                  <a16:creationId xmlns:a16="http://schemas.microsoft.com/office/drawing/2014/main" id="{85E15BFF-C7BD-48F1-ADAD-806664D31D05}"/>
                </a:ext>
              </a:extLst>
            </p:cNvPr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 descr="Number 1">
              <a:extLst>
                <a:ext uri="{FF2B5EF4-FFF2-40B4-BE49-F238E27FC236}">
                  <a16:creationId xmlns:a16="http://schemas.microsoft.com/office/drawing/2014/main" id="{8A35519D-559D-4CEF-9805-8DFBFE16F778}"/>
                </a:ext>
              </a:extLst>
            </p:cNvPr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7" name="Content Placeholder Step 1" descr="Select your 3D model &gt; 3D Models Format &gt; Pan &amp; Zoom&#10;&#10;Note: the Pan &amp; Zoom tool acts like an on/off (toggle) switch. Once pressed, you’ll see a gray box around the Pan &amp; Zoom button to indicate the feature is activated. Press the button again to deactivate the Pan &amp; Zoom feature.">
            <a:extLst>
              <a:ext uri="{FF2B5EF4-FFF2-40B4-BE49-F238E27FC236}">
                <a16:creationId xmlns:a16="http://schemas.microsoft.com/office/drawing/2014/main" id="{3EE46009-9B31-417A-AB61-8C70009004B3}"/>
              </a:ext>
            </a:extLst>
          </p:cNvPr>
          <p:cNvSpPr txBox="1">
            <a:spLocks/>
          </p:cNvSpPr>
          <p:nvPr/>
        </p:nvSpPr>
        <p:spPr>
          <a:xfrm>
            <a:off x="1220966" y="5745870"/>
            <a:ext cx="3808234" cy="7076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</a:t>
            </a: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New </a:t>
            </a:r>
            <a:r>
              <a:rPr lang="en-US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Design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remove the extra information from journal home. Reduce the page load size by using the Angular JS on click load data.</a:t>
            </a:r>
            <a:endParaRPr lang="en-US" dirty="0">
              <a:solidFill>
                <a:srgbClr val="D2472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8" name="Step 2" descr="Small circle with number 2 inside indicating step 2">
            <a:extLst>
              <a:ext uri="{FF2B5EF4-FFF2-40B4-BE49-F238E27FC236}">
                <a16:creationId xmlns:a16="http://schemas.microsoft.com/office/drawing/2014/main" id="{0134A81D-5B1C-4A76-8173-F064585D6D49}"/>
              </a:ext>
            </a:extLst>
          </p:cNvPr>
          <p:cNvGrpSpPr/>
          <p:nvPr/>
        </p:nvGrpSpPr>
        <p:grpSpPr bwMode="blackWhite">
          <a:xfrm>
            <a:off x="6375399" y="5762160"/>
            <a:ext cx="558179" cy="409838"/>
            <a:chOff x="6953426" y="711274"/>
            <a:chExt cx="558179" cy="409838"/>
          </a:xfrm>
        </p:grpSpPr>
        <p:sp>
          <p:nvSpPr>
            <p:cNvPr id="9" name="Oval 8" descr="Small circle">
              <a:extLst>
                <a:ext uri="{FF2B5EF4-FFF2-40B4-BE49-F238E27FC236}">
                  <a16:creationId xmlns:a16="http://schemas.microsoft.com/office/drawing/2014/main" id="{CE0F87BC-F03F-4D0B-9A96-7530CD918386}"/>
                </a:ext>
              </a:extLst>
            </p:cNvPr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 descr="Number 2">
              <a:extLst>
                <a:ext uri="{FF2B5EF4-FFF2-40B4-BE49-F238E27FC236}">
                  <a16:creationId xmlns:a16="http://schemas.microsoft.com/office/drawing/2014/main" id="{558F649E-C746-445A-AB92-6DC92B377D12}"/>
                </a:ext>
              </a:extLst>
            </p:cNvPr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11" name="Content Placeholder Step 2" descr="With the Pan &amp; Zoom button enabled, now move, rotate, and resize your 3D model.  ">
            <a:extLst>
              <a:ext uri="{FF2B5EF4-FFF2-40B4-BE49-F238E27FC236}">
                <a16:creationId xmlns:a16="http://schemas.microsoft.com/office/drawing/2014/main" id="{38280C20-AD97-47D9-A4D9-3D51B6EEA886}"/>
              </a:ext>
            </a:extLst>
          </p:cNvPr>
          <p:cNvSpPr txBox="1">
            <a:spLocks/>
          </p:cNvSpPr>
          <p:nvPr/>
        </p:nvSpPr>
        <p:spPr>
          <a:xfrm>
            <a:off x="6846730" y="5745870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Old Design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have lot of option and car boxes to show all journal information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399" y="1401839"/>
            <a:ext cx="5276797" cy="370784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34" y="1401840"/>
            <a:ext cx="5429074" cy="370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75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4FD4D-5161-46CF-8E5C-B36508F35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Disease Wise Page</a:t>
            </a:r>
            <a:endParaRPr lang="en-US" dirty="0"/>
          </a:p>
        </p:txBody>
      </p:sp>
      <p:sp>
        <p:nvSpPr>
          <p:cNvPr id="3" name="Content Placeholder 17" descr="Try it yourself with the parrot on the right:">
            <a:extLst>
              <a:ext uri="{FF2B5EF4-FFF2-40B4-BE49-F238E27FC236}">
                <a16:creationId xmlns:a16="http://schemas.microsoft.com/office/drawing/2014/main" id="{97AA353E-E722-4B84-B6FC-BA525C346A84}"/>
              </a:ext>
            </a:extLst>
          </p:cNvPr>
          <p:cNvSpPr txBox="1">
            <a:spLocks/>
          </p:cNvSpPr>
          <p:nvPr/>
        </p:nvSpPr>
        <p:spPr>
          <a:xfrm>
            <a:off x="541609" y="1319644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4" name="Group 3" descr="Small circle with number 1 inside  indicating step 1">
            <a:extLst>
              <a:ext uri="{FF2B5EF4-FFF2-40B4-BE49-F238E27FC236}">
                <a16:creationId xmlns:a16="http://schemas.microsoft.com/office/drawing/2014/main" id="{3269B3D7-5745-49A6-89FF-2081F3701FD9}"/>
              </a:ext>
            </a:extLst>
          </p:cNvPr>
          <p:cNvGrpSpPr/>
          <p:nvPr/>
        </p:nvGrpSpPr>
        <p:grpSpPr bwMode="blackWhite">
          <a:xfrm>
            <a:off x="493951" y="1508909"/>
            <a:ext cx="558179" cy="409838"/>
            <a:chOff x="6953426" y="711274"/>
            <a:chExt cx="558179" cy="409838"/>
          </a:xfrm>
        </p:grpSpPr>
        <p:sp>
          <p:nvSpPr>
            <p:cNvPr id="5" name="Oval 4" descr="Small circle">
              <a:extLst>
                <a:ext uri="{FF2B5EF4-FFF2-40B4-BE49-F238E27FC236}">
                  <a16:creationId xmlns:a16="http://schemas.microsoft.com/office/drawing/2014/main" id="{0E962EFE-9E1B-4EBA-A23E-849D0F33736E}"/>
                </a:ext>
              </a:extLst>
            </p:cNvPr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 descr="Number 1">
              <a:extLst>
                <a:ext uri="{FF2B5EF4-FFF2-40B4-BE49-F238E27FC236}">
                  <a16:creationId xmlns:a16="http://schemas.microsoft.com/office/drawing/2014/main" id="{3CFCE22A-40CE-4B63-A5D5-B20648FE18D3}"/>
                </a:ext>
              </a:extLst>
            </p:cNvPr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7" name="Content Placeholder 17" descr="Duplicate this slide: Right-click the slide thumbnail and select Duplicate Slide.">
            <a:extLst>
              <a:ext uri="{FF2B5EF4-FFF2-40B4-BE49-F238E27FC236}">
                <a16:creationId xmlns:a16="http://schemas.microsoft.com/office/drawing/2014/main" id="{A5D11E1A-550F-4E54-82BE-B2019638DC80}"/>
              </a:ext>
            </a:extLst>
          </p:cNvPr>
          <p:cNvSpPr txBox="1">
            <a:spLocks/>
          </p:cNvSpPr>
          <p:nvPr/>
        </p:nvSpPr>
        <p:spPr>
          <a:xfrm>
            <a:off x="1014942" y="1508909"/>
            <a:ext cx="2486328" cy="501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Anti Inflammatory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9" name="Group 8" descr="Small circle with number 2 inside  indicating step 2">
            <a:extLst>
              <a:ext uri="{FF2B5EF4-FFF2-40B4-BE49-F238E27FC236}">
                <a16:creationId xmlns:a16="http://schemas.microsoft.com/office/drawing/2014/main" id="{EAEB66BE-3E83-4881-90B8-AF09B5348FD8}"/>
              </a:ext>
            </a:extLst>
          </p:cNvPr>
          <p:cNvGrpSpPr/>
          <p:nvPr/>
        </p:nvGrpSpPr>
        <p:grpSpPr bwMode="blackWhite">
          <a:xfrm>
            <a:off x="493401" y="2332310"/>
            <a:ext cx="558179" cy="409838"/>
            <a:chOff x="6953426" y="711274"/>
            <a:chExt cx="558179" cy="409838"/>
          </a:xfrm>
        </p:grpSpPr>
        <p:sp>
          <p:nvSpPr>
            <p:cNvPr id="10" name="Oval 9" descr="Small circle">
              <a:extLst>
                <a:ext uri="{FF2B5EF4-FFF2-40B4-BE49-F238E27FC236}">
                  <a16:creationId xmlns:a16="http://schemas.microsoft.com/office/drawing/2014/main" id="{09DD71A3-AA7E-4B16-8E2B-93274BC4ED9E}"/>
                </a:ext>
              </a:extLst>
            </p:cNvPr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 descr="Number 2">
              <a:extLst>
                <a:ext uri="{FF2B5EF4-FFF2-40B4-BE49-F238E27FC236}">
                  <a16:creationId xmlns:a16="http://schemas.microsoft.com/office/drawing/2014/main" id="{10B09779-8AA2-4FFC-A0C3-0D47471C40C7}"/>
                </a:ext>
              </a:extLst>
            </p:cNvPr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12" name="Content Placeholder 17" descr="In the second of these two identical slides, change the 3D Model on the right in some way (rotate, move, or resize), then go to Transitions &gt; Morph.">
            <a:extLst>
              <a:ext uri="{FF2B5EF4-FFF2-40B4-BE49-F238E27FC236}">
                <a16:creationId xmlns:a16="http://schemas.microsoft.com/office/drawing/2014/main" id="{DA4BE72C-97DB-4A0D-8CDB-3CD5BB7DCF3E}"/>
              </a:ext>
            </a:extLst>
          </p:cNvPr>
          <p:cNvSpPr txBox="1">
            <a:spLocks/>
          </p:cNvSpPr>
          <p:nvPr/>
        </p:nvSpPr>
        <p:spPr>
          <a:xfrm>
            <a:off x="1046525" y="2348732"/>
            <a:ext cx="2413627" cy="321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Cardiovascular Disorders</a:t>
            </a:r>
            <a:endParaRPr lang="en-US" dirty="0">
              <a:solidFill>
                <a:srgbClr val="D2472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14" name="Group 13" descr="Small circle with number 3 inside  indicating step 3">
            <a:extLst>
              <a:ext uri="{FF2B5EF4-FFF2-40B4-BE49-F238E27FC236}">
                <a16:creationId xmlns:a16="http://schemas.microsoft.com/office/drawing/2014/main" id="{A2B3D164-668E-4CA3-9A19-70AA5015EA42}"/>
              </a:ext>
            </a:extLst>
          </p:cNvPr>
          <p:cNvGrpSpPr/>
          <p:nvPr/>
        </p:nvGrpSpPr>
        <p:grpSpPr bwMode="blackWhite">
          <a:xfrm>
            <a:off x="530244" y="3319313"/>
            <a:ext cx="558179" cy="409838"/>
            <a:chOff x="6953426" y="711274"/>
            <a:chExt cx="558179" cy="409838"/>
          </a:xfrm>
        </p:grpSpPr>
        <p:sp>
          <p:nvSpPr>
            <p:cNvPr id="15" name="Oval 14" descr="Small circle">
              <a:extLst>
                <a:ext uri="{FF2B5EF4-FFF2-40B4-BE49-F238E27FC236}">
                  <a16:creationId xmlns:a16="http://schemas.microsoft.com/office/drawing/2014/main" id="{BBF316DB-A0C3-44C1-8567-3C30D24249D8}"/>
                </a:ext>
              </a:extLst>
            </p:cNvPr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 descr="Number 3">
              <a:extLst>
                <a:ext uri="{FF2B5EF4-FFF2-40B4-BE49-F238E27FC236}">
                  <a16:creationId xmlns:a16="http://schemas.microsoft.com/office/drawing/2014/main" id="{962E952B-88D1-4EDF-BD53-FD05162A7359}"/>
                </a:ext>
              </a:extLst>
            </p:cNvPr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151" y="1555219"/>
            <a:ext cx="6783758" cy="4769332"/>
          </a:xfrm>
          <a:prstGeom prst="rect">
            <a:avLst/>
          </a:prstGeom>
        </p:spPr>
      </p:pic>
      <p:sp>
        <p:nvSpPr>
          <p:cNvPr id="22" name="Content Placeholder 17" descr="In the second of these two identical slides, change the 3D Model on the right in some way (rotate, move, or resize), then go to Transitions &gt; Morph.">
            <a:extLst>
              <a:ext uri="{FF2B5EF4-FFF2-40B4-BE49-F238E27FC236}">
                <a16:creationId xmlns:a16="http://schemas.microsoft.com/office/drawing/2014/main" id="{DA4BE72C-97DB-4A0D-8CDB-3CD5BB7DCF3E}"/>
              </a:ext>
            </a:extLst>
          </p:cNvPr>
          <p:cNvSpPr txBox="1">
            <a:spLocks/>
          </p:cNvSpPr>
          <p:nvPr/>
        </p:nvSpPr>
        <p:spPr>
          <a:xfrm>
            <a:off x="1051580" y="3336289"/>
            <a:ext cx="2413627" cy="321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Central Nervous System</a:t>
            </a:r>
            <a:endParaRPr lang="en-US" dirty="0">
              <a:solidFill>
                <a:srgbClr val="D2472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23" name="Group 22" descr="Small circle with number 3 inside  indicating step 3">
            <a:extLst>
              <a:ext uri="{FF2B5EF4-FFF2-40B4-BE49-F238E27FC236}">
                <a16:creationId xmlns:a16="http://schemas.microsoft.com/office/drawing/2014/main" id="{A2B3D164-668E-4CA3-9A19-70AA5015EA42}"/>
              </a:ext>
            </a:extLst>
          </p:cNvPr>
          <p:cNvGrpSpPr/>
          <p:nvPr/>
        </p:nvGrpSpPr>
        <p:grpSpPr bwMode="blackWhite">
          <a:xfrm>
            <a:off x="587588" y="4235047"/>
            <a:ext cx="558179" cy="409838"/>
            <a:chOff x="6953426" y="711274"/>
            <a:chExt cx="558179" cy="409838"/>
          </a:xfrm>
        </p:grpSpPr>
        <p:sp>
          <p:nvSpPr>
            <p:cNvPr id="24" name="Oval 23" descr="Small circle">
              <a:extLst>
                <a:ext uri="{FF2B5EF4-FFF2-40B4-BE49-F238E27FC236}">
                  <a16:creationId xmlns:a16="http://schemas.microsoft.com/office/drawing/2014/main" id="{BBF316DB-A0C3-44C1-8567-3C30D24249D8}"/>
                </a:ext>
              </a:extLst>
            </p:cNvPr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 descr="Number 3">
              <a:extLst>
                <a:ext uri="{FF2B5EF4-FFF2-40B4-BE49-F238E27FC236}">
                  <a16:creationId xmlns:a16="http://schemas.microsoft.com/office/drawing/2014/main" id="{962E952B-88D1-4EDF-BD53-FD05162A7359}"/>
                </a:ext>
              </a:extLst>
            </p:cNvPr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4</a:t>
              </a:r>
              <a:endParaRPr lang="en-US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26" name="Group 25" descr="Small circle with number 3 inside  indicating step 3">
            <a:extLst>
              <a:ext uri="{FF2B5EF4-FFF2-40B4-BE49-F238E27FC236}">
                <a16:creationId xmlns:a16="http://schemas.microsoft.com/office/drawing/2014/main" id="{A2B3D164-668E-4CA3-9A19-70AA5015EA42}"/>
              </a:ext>
            </a:extLst>
          </p:cNvPr>
          <p:cNvGrpSpPr/>
          <p:nvPr/>
        </p:nvGrpSpPr>
        <p:grpSpPr bwMode="blackWhite">
          <a:xfrm>
            <a:off x="613773" y="5279657"/>
            <a:ext cx="558179" cy="409838"/>
            <a:chOff x="6953426" y="711274"/>
            <a:chExt cx="558179" cy="409838"/>
          </a:xfrm>
        </p:grpSpPr>
        <p:sp>
          <p:nvSpPr>
            <p:cNvPr id="27" name="Oval 26" descr="Small circle">
              <a:extLst>
                <a:ext uri="{FF2B5EF4-FFF2-40B4-BE49-F238E27FC236}">
                  <a16:creationId xmlns:a16="http://schemas.microsoft.com/office/drawing/2014/main" id="{BBF316DB-A0C3-44C1-8567-3C30D24249D8}"/>
                </a:ext>
              </a:extLst>
            </p:cNvPr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 descr="Number 3">
              <a:extLst>
                <a:ext uri="{FF2B5EF4-FFF2-40B4-BE49-F238E27FC236}">
                  <a16:creationId xmlns:a16="http://schemas.microsoft.com/office/drawing/2014/main" id="{962E952B-88D1-4EDF-BD53-FD05162A7359}"/>
                </a:ext>
              </a:extLst>
            </p:cNvPr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5</a:t>
              </a:r>
              <a:endParaRPr lang="en-US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29" name="Content Placeholder 17" descr="In the second of these two identical slides, change the 3D Model on the right in some way (rotate, move, or resize), then go to Transitions &gt; Morph.">
            <a:extLst>
              <a:ext uri="{FF2B5EF4-FFF2-40B4-BE49-F238E27FC236}">
                <a16:creationId xmlns:a16="http://schemas.microsoft.com/office/drawing/2014/main" id="{DA4BE72C-97DB-4A0D-8CDB-3CD5BB7DCF3E}"/>
              </a:ext>
            </a:extLst>
          </p:cNvPr>
          <p:cNvSpPr txBox="1">
            <a:spLocks/>
          </p:cNvSpPr>
          <p:nvPr/>
        </p:nvSpPr>
        <p:spPr>
          <a:xfrm>
            <a:off x="1118247" y="4235047"/>
            <a:ext cx="2413627" cy="321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Diabetes</a:t>
            </a:r>
            <a:endParaRPr lang="en-US" dirty="0">
              <a:solidFill>
                <a:srgbClr val="D2472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0" name="Content Placeholder 17" descr="In the second of these two identical slides, change the 3D Model on the right in some way (rotate, move, or resize), then go to Transitions &gt; Morph.">
            <a:extLst>
              <a:ext uri="{FF2B5EF4-FFF2-40B4-BE49-F238E27FC236}">
                <a16:creationId xmlns:a16="http://schemas.microsoft.com/office/drawing/2014/main" id="{DA4BE72C-97DB-4A0D-8CDB-3CD5BB7DCF3E}"/>
              </a:ext>
            </a:extLst>
          </p:cNvPr>
          <p:cNvSpPr txBox="1">
            <a:spLocks/>
          </p:cNvSpPr>
          <p:nvPr/>
        </p:nvSpPr>
        <p:spPr>
          <a:xfrm>
            <a:off x="1144432" y="5295947"/>
            <a:ext cx="2413627" cy="321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Oncology</a:t>
            </a:r>
            <a:endParaRPr lang="en-US" dirty="0">
              <a:solidFill>
                <a:srgbClr val="D2472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497118" y="324433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222222"/>
                </a:solidFill>
                <a:latin typeface="Consolas" panose="020B0609020204030204" pitchFamily="49" charset="0"/>
              </a:rPr>
              <a:t>Oncology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10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ED516-A0B4-4D09-B6A3-A788188B6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Ebook</a:t>
            </a:r>
            <a:r>
              <a:rPr lang="en-US" dirty="0" smtClean="0"/>
              <a:t> List Page</a:t>
            </a:r>
            <a:endParaRPr lang="en-US" dirty="0"/>
          </a:p>
        </p:txBody>
      </p:sp>
      <p:sp>
        <p:nvSpPr>
          <p:cNvPr id="12" name="Number 1" descr="Method 1">
            <a:extLst>
              <a:ext uri="{FF2B5EF4-FFF2-40B4-BE49-F238E27FC236}">
                <a16:creationId xmlns:a16="http://schemas.microsoft.com/office/drawing/2014/main" id="{56816014-A74F-4DCC-B3EB-C797CAF4E802}"/>
              </a:ext>
            </a:extLst>
          </p:cNvPr>
          <p:cNvSpPr/>
          <p:nvPr/>
        </p:nvSpPr>
        <p:spPr bwMode="blackWhite">
          <a:xfrm>
            <a:off x="630366" y="1379292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</a:t>
            </a:r>
          </a:p>
        </p:txBody>
      </p:sp>
      <p:sp>
        <p:nvSpPr>
          <p:cNvPr id="13" name="Step 1 Text" descr="Click on your 3D Model: Click and hold on the 3D control to rotate or tilt your 3D model up, down, left, and right.">
            <a:extLst>
              <a:ext uri="{FF2B5EF4-FFF2-40B4-BE49-F238E27FC236}">
                <a16:creationId xmlns:a16="http://schemas.microsoft.com/office/drawing/2014/main" id="{5294FC26-E2BF-454F-B123-404EA194A3E3}"/>
              </a:ext>
            </a:extLst>
          </p:cNvPr>
          <p:cNvSpPr txBox="1">
            <a:spLocks/>
          </p:cNvSpPr>
          <p:nvPr/>
        </p:nvSpPr>
        <p:spPr>
          <a:xfrm>
            <a:off x="1137202" y="1379292"/>
            <a:ext cx="2613067" cy="11868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sz="1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New </a:t>
            </a:r>
            <a:r>
              <a:rPr lang="en-US" sz="1400" dirty="0" err="1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Ebook</a:t>
            </a:r>
            <a:r>
              <a:rPr lang="en-US" sz="1400" dirty="0" smtClean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listing page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b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Enhance the </a:t>
            </a:r>
            <a:r>
              <a:rPr lang="en-US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Ebook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search option by using the advance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Angular JS technique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and remove the form filters from side bar.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Step 2 Number" descr="Method 2:">
            <a:extLst>
              <a:ext uri="{FF2B5EF4-FFF2-40B4-BE49-F238E27FC236}">
                <a16:creationId xmlns:a16="http://schemas.microsoft.com/office/drawing/2014/main" id="{9A5A9B9F-B0C0-4A76-B9C7-3C6ED0008BC9}"/>
              </a:ext>
            </a:extLst>
          </p:cNvPr>
          <p:cNvSpPr/>
          <p:nvPr/>
        </p:nvSpPr>
        <p:spPr bwMode="blackWhite">
          <a:xfrm>
            <a:off x="630366" y="3399807"/>
            <a:ext cx="409838" cy="409838"/>
          </a:xfrm>
          <a:prstGeom prst="ellipse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</a:t>
            </a:r>
            <a:endParaRPr lang="en-US" dirty="0">
              <a:solidFill>
                <a:schemeClr val="bg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5" name="Step 2 Text" descr="Alternatively, with your model selected, on the Ribbon, in the 3D Model Tool Format tab, you can click on 3D Model Views gallery to apply one of the various position views.">
            <a:extLst>
              <a:ext uri="{FF2B5EF4-FFF2-40B4-BE49-F238E27FC236}">
                <a16:creationId xmlns:a16="http://schemas.microsoft.com/office/drawing/2014/main" id="{D223119D-72DB-4091-AE4B-0A82DC881E79}"/>
              </a:ext>
            </a:extLst>
          </p:cNvPr>
          <p:cNvSpPr txBox="1">
            <a:spLocks/>
          </p:cNvSpPr>
          <p:nvPr/>
        </p:nvSpPr>
        <p:spPr>
          <a:xfrm>
            <a:off x="1083719" y="3399807"/>
            <a:ext cx="3552966" cy="370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en-US" b="1" dirty="0">
                <a:solidFill>
                  <a:srgbClr val="D24726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Old page Design</a:t>
            </a:r>
            <a:endParaRPr lang="en-US" b="1" dirty="0">
              <a:solidFill>
                <a:srgbClr val="D24726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AEDDAA5-B6E5-49F3-A495-94B7927A69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6200000">
            <a:off x="4035175" y="4807119"/>
            <a:ext cx="833933" cy="1943095"/>
          </a:xfrm>
          <a:prstGeom prst="rect">
            <a:avLst/>
          </a:prstGeom>
          <a:gradFill flip="none" rotWithShape="1">
            <a:gsLst>
              <a:gs pos="0">
                <a:srgbClr val="F5F5F5">
                  <a:alpha val="0"/>
                </a:srgbClr>
              </a:gs>
              <a:gs pos="100000">
                <a:srgbClr val="F5F5F5"/>
              </a:gs>
              <a:gs pos="43000">
                <a:srgbClr val="F5F5F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34" y="3852083"/>
            <a:ext cx="4547349" cy="2726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267" y="1326103"/>
            <a:ext cx="6017299" cy="403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11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t Started with 3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 marL="0" indent="0" algn="l">
          <a:lnSpc>
            <a:spcPts val="1800"/>
          </a:lnSpc>
          <a:spcAft>
            <a:spcPts val="600"/>
          </a:spcAft>
          <a:buNone/>
          <a:defRPr sz="1200" dirty="0" smtClean="0">
            <a:solidFill>
              <a:prstClr val="black">
                <a:lumMod val="75000"/>
                <a:lumOff val="25000"/>
              </a:prstClr>
            </a:solidFill>
            <a:latin typeface="Segoe UI" panose="020B0502040204020203" pitchFamily="34" charset="0"/>
            <a:cs typeface="Segoe UI" panose="020B05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M16411177_Bring Your Presentations - v2" id="{2D4F0743-FB00-42E8-AC86-DDC4E79E71E4}" vid="{CD6377A1-ECC5-4F47-A7F2-2270C06DB8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dc7352e55e77714fab0739bd1a2ce12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b47b806cf7e90fe7257fa1ff83c741b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541ACD-2E23-424D-AA73-C02742EA47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4E1C146-B5CC-434F-9800-0CC81875367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4F65ABD0-66F0-4867-AB0F-1D49B233B6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Bring your presentations to life with 3D</Template>
  <TotalTime>0</TotalTime>
  <Words>441</Words>
  <Application>Microsoft Office PowerPoint</Application>
  <PresentationFormat>Widescreen</PresentationFormat>
  <Paragraphs>122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Consolas</vt:lpstr>
      <vt:lpstr>Segoe UI</vt:lpstr>
      <vt:lpstr>Segoe UI Light</vt:lpstr>
      <vt:lpstr>Segoe UI Semibold</vt:lpstr>
      <vt:lpstr>Times New Roman</vt:lpstr>
      <vt:lpstr>Get Started with 3D</vt:lpstr>
      <vt:lpstr>Welcome to New Eurekaselect </vt:lpstr>
      <vt:lpstr>Previous Meeting Points Held on 16 November 2018</vt:lpstr>
      <vt:lpstr>1- Main Menu</vt:lpstr>
      <vt:lpstr>Home Page </vt:lpstr>
      <vt:lpstr>Advance Search</vt:lpstr>
      <vt:lpstr>Journal List Page</vt:lpstr>
      <vt:lpstr>Journal Home Page</vt:lpstr>
      <vt:lpstr>Disease Wise Page</vt:lpstr>
      <vt:lpstr>Ebook List Page</vt:lpstr>
      <vt:lpstr>Eurekaselect Webservices</vt:lpstr>
      <vt:lpstr>Future Plans</vt:lpstr>
      <vt:lpstr>Future Plans</vt:lpstr>
      <vt:lpstr>Future Plans</vt:lpstr>
      <vt:lpstr>Future Plans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2019-01-09T04:07:57Z</dcterms:created>
  <dcterms:modified xsi:type="dcterms:W3CDTF">2019-01-09T07:41:49Z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